
<file path=[Content_Types].xml><?xml version="1.0" encoding="utf-8"?>
<Types xmlns="http://schemas.openxmlformats.org/package/2006/content-types">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theme+xml" PartName="/ppt/theme/theme2.xml"/>
  <Override ContentType="application/vnd.openxmlformats-officedocument.theme+xml" PartName="/ppt/theme/theme1.xml"/>
  <Override ContentType="application/vnd.openxmlformats-officedocument.presentationml.slideMaster+xml" PartName="/ppt/slideMasters/slideMaster1.xml"/>
  <Override ContentType="application/vnd.openxmlformats-officedocument.presentationml.slideLayout+xml" PartName="/ppt/slideLayouts/slideLayout1.xml"/>
  <Override ContentType="application/vnd.openxmlformats-officedocument.presentationml.slideLayout+xml" PartName="/ppt/slideLayouts/slideLayout3.xml"/>
  <Override ContentType="application/vnd.openxmlformats-officedocument.presentationml.slideLayout+xml" PartName="/ppt/slideLayouts/slideLayout2.xml"/>
  <Override ContentType="application/vnd.openxmlformats-officedocument.presentationml.slideLayout+xml" PartName="/ppt/slideLayouts/slideLayout4.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notesMaster+xml" PartName="/ppt/notesMasters/notesMaster1.xml"/>
  <Override ContentType="application/vnd.openxmlformats-officedocument.presentationml.viewProps+xml" PartName="/ppt/viewProps1.xml"/>
  <Override ContentType="application/vnd.openxmlformats-officedocument.presentationml.slide+xml" PartName="/ppt/slides/slide10.xml"/>
  <Override ContentType="application/vnd.openxmlformats-officedocument.presentationml.slide+xml" PartName="/ppt/slides/slide8.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2.xml"/>
  <Override ContentType="application/vnd.openxmlformats-officedocument.presentationml.slide+xml" PartName="/ppt/slides/slide1.xml"/>
  <Override ContentType="application/vnd.openxmlformats-officedocument.presentationml.slide+xml" PartName="/ppt/slides/slide12.xml"/>
  <Override ContentType="application/vnd.openxmlformats-officedocument.presentationml.slide+xml" PartName="/ppt/slides/slide9.xml"/>
  <Override ContentType="application/vnd.openxmlformats-officedocument.presentationml.slide+xml" PartName="/ppt/slides/slide3.xml"/>
  <Override ContentType="application/vnd.openxmlformats-officedocument.presentationml.presentation.main+xml" PartName="/ppt/presentation.xml"/>
  <Override ContentType="application/vnd.openxmlformats-officedocument.presentationml.presProps+xml" PartName="/ppt/presProps1.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y="6858000" cx="9144000"/>
  <p:notesSz cx="6858000" cy="9144000"/>
  <p:defaultTextStyle>
    <a:defPPr lvl="0">
      <a:defRPr lang="en-US"/>
    </a:defPPr>
    <a:lvl1pPr defTabSz="914400" eaLnBrk="1" hangingPunct="1" latinLnBrk="0" lvl="0" marL="0" rtl="0" algn="l">
      <a:defRPr kern="1200" sz="1800">
        <a:solidFill>
          <a:schemeClr val="tx1"/>
        </a:solidFill>
        <a:latin typeface="+mn-lt"/>
        <a:ea typeface="+mn-ea"/>
        <a:cs typeface="+mn-cs"/>
      </a:defRPr>
    </a:lvl1pPr>
    <a:lvl2pPr defTabSz="914400" eaLnBrk="1" hangingPunct="1" latinLnBrk="0" lvl="1" marL="457200" rtl="0" algn="l">
      <a:defRPr kern="1200" sz="1800">
        <a:solidFill>
          <a:schemeClr val="tx1"/>
        </a:solidFill>
        <a:latin typeface="+mn-lt"/>
        <a:ea typeface="+mn-ea"/>
        <a:cs typeface="+mn-cs"/>
      </a:defRPr>
    </a:lvl2pPr>
    <a:lvl3pPr defTabSz="914400" eaLnBrk="1" hangingPunct="1" latinLnBrk="0" lvl="2" marL="914400" rtl="0" algn="l">
      <a:defRPr kern="1200" sz="1800">
        <a:solidFill>
          <a:schemeClr val="tx1"/>
        </a:solidFill>
        <a:latin typeface="+mn-lt"/>
        <a:ea typeface="+mn-ea"/>
        <a:cs typeface="+mn-cs"/>
      </a:defRPr>
    </a:lvl3pPr>
    <a:lvl4pPr defTabSz="914400" eaLnBrk="1" hangingPunct="1" latinLnBrk="0" lvl="3" marL="1371600" rtl="0" algn="l">
      <a:defRPr kern="1200" sz="1800">
        <a:solidFill>
          <a:schemeClr val="tx1"/>
        </a:solidFill>
        <a:latin typeface="+mn-lt"/>
        <a:ea typeface="+mn-ea"/>
        <a:cs typeface="+mn-cs"/>
      </a:defRPr>
    </a:lvl4pPr>
    <a:lvl5pPr defTabSz="914400" eaLnBrk="1" hangingPunct="1" latinLnBrk="0" lvl="4" marL="1828800" rtl="0" algn="l">
      <a:defRPr kern="1200" sz="1800">
        <a:solidFill>
          <a:schemeClr val="tx1"/>
        </a:solidFill>
        <a:latin typeface="+mn-lt"/>
        <a:ea typeface="+mn-ea"/>
        <a:cs typeface="+mn-cs"/>
      </a:defRPr>
    </a:lvl5pPr>
    <a:lvl6pPr defTabSz="914400" eaLnBrk="1" hangingPunct="1" latinLnBrk="0" lvl="5" marL="2286000" rtl="0" algn="l">
      <a:defRPr kern="1200" sz="1800">
        <a:solidFill>
          <a:schemeClr val="tx1"/>
        </a:solidFill>
        <a:latin typeface="+mn-lt"/>
        <a:ea typeface="+mn-ea"/>
        <a:cs typeface="+mn-cs"/>
      </a:defRPr>
    </a:lvl6pPr>
    <a:lvl7pPr defTabSz="914400" eaLnBrk="1" hangingPunct="1" latinLnBrk="0" lvl="6" marL="2743200" rtl="0" algn="l">
      <a:defRPr kern="1200" sz="1800">
        <a:solidFill>
          <a:schemeClr val="tx1"/>
        </a:solidFill>
        <a:latin typeface="+mn-lt"/>
        <a:ea typeface="+mn-ea"/>
        <a:cs typeface="+mn-cs"/>
      </a:defRPr>
    </a:lvl7pPr>
    <a:lvl8pPr defTabSz="914400" eaLnBrk="1" hangingPunct="1" latinLnBrk="0" lvl="7" marL="3200400" rtl="0" algn="l">
      <a:defRPr kern="1200" sz="1800">
        <a:solidFill>
          <a:schemeClr val="tx1"/>
        </a:solidFill>
        <a:latin typeface="+mn-lt"/>
        <a:ea typeface="+mn-ea"/>
        <a:cs typeface="+mn-cs"/>
      </a:defRPr>
    </a:lvl8pPr>
    <a:lvl9pPr defTabSz="914400" eaLnBrk="1" hangingPunct="1" latinLnBrk="0" lvl="8" marL="3657600" rtl="0" algn="l">
      <a:defRPr kern="1200" sz="1800">
        <a:solidFill>
          <a:schemeClr val="tx1"/>
        </a:solidFill>
        <a:latin typeface="+mn-lt"/>
        <a:ea typeface="+mn-ea"/>
        <a:cs typeface="+mn-cs"/>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1.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1.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8" Type="http://schemas.openxmlformats.org/officeDocument/2006/relationships/slide" Target="slides/slide12.xml"/><Relationship Id="rId5" Type="http://schemas.openxmlformats.org/officeDocument/2006/relationships/notesMaster" Target="notesMasters/notesMaster1.xml"/><Relationship Id="rId12" Type="http://schemas.openxmlformats.org/officeDocument/2006/relationships/slide" Target="slides/slide6.xml"/><Relationship Id="rId16" Type="http://schemas.openxmlformats.org/officeDocument/2006/relationships/slide" Target="slides/slide10.xml"/><Relationship Id="rId20" Type="http://schemas.openxmlformats.org/officeDocument/2006/relationships/slide" Target="slides/slide14.xml"/><Relationship Id="rId15" Type="http://schemas.openxmlformats.org/officeDocument/2006/relationships/slide" Target="slides/slide9.xml"/><Relationship Id="rId11" Type="http://schemas.openxmlformats.org/officeDocument/2006/relationships/slide" Target="slides/slide5.xml"/><Relationship Id="rId14" Type="http://schemas.openxmlformats.org/officeDocument/2006/relationships/slide" Target="slides/slide8.xml"/><Relationship Id="rId7" Type="http://schemas.openxmlformats.org/officeDocument/2006/relationships/slide" Target="slides/slide15.xml"/><Relationship Id="rId2" Type="http://schemas.openxmlformats.org/officeDocument/2006/relationships/viewProps" Target="viewProps1.xml"/><Relationship Id="rId10" Type="http://schemas.openxmlformats.org/officeDocument/2006/relationships/slide" Target="slides/slide4.xml"/><Relationship Id="rId19" Type="http://schemas.openxmlformats.org/officeDocument/2006/relationships/slide" Target="slides/slide13.xml"/><Relationship Id="rId13" Type="http://schemas.openxmlformats.org/officeDocument/2006/relationships/slide" Target="slides/slide7.xml"/><Relationship Id="rId8" Type="http://schemas.openxmlformats.org/officeDocument/2006/relationships/slide" Target="slides/slide2.xml"/><Relationship Id="rId17" Type="http://schemas.openxmlformats.org/officeDocument/2006/relationships/slide" Target="slides/slide11.xml"/><Relationship Id="rId4" Type="http://schemas.openxmlformats.org/officeDocument/2006/relationships/slideMaster" Target="slideMasters/slideMaster1.xml"/><Relationship Id="rId3" Type="http://schemas.openxmlformats.org/officeDocument/2006/relationships/presProps" Target="presProps1.xml"/><Relationship Id="rId9" Type="http://schemas.openxmlformats.org/officeDocument/2006/relationships/slide" Target="slides/slide3.xml"/><Relationship Id="rId6" Type="http://schemas.openxmlformats.org/officeDocument/2006/relationships/slide" Target="slides/slide1.xml"/><Relationship Id="rId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 name="Shape 11"/>
        <p:cNvGrpSpPr/>
        <p:nvPr/>
      </p:nvGrpSpPr>
      <p:grpSpPr>
        <a:xfrm>
          <a:off x="0" y="0"/>
          <a:ext cx="0" cy="0"/>
          <a:chOff x="0" y="0"/>
          <a:chExt cx="0" cy="0"/>
        </a:xfrm>
      </p:grpSpPr>
      <p:sp>
        <p:nvSpPr>
          <p:cNvPr id="12" name="Google Shape;12;n"/>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 name="Google Shape;13;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rtl="0">
              <a:spcBef>
                <a:spcPts val="0"/>
              </a:spcBef>
              <a:spcAft>
                <a:spcPts val="0"/>
              </a:spcAft>
              <a:buSzPts val="1100"/>
              <a:buChar char="●"/>
              <a:defRPr sz="1100"/>
            </a:lvl1pPr>
            <a:lvl2pPr indent="-298450" lvl="1" marL="914400" rtl="0">
              <a:spcBef>
                <a:spcPts val="0"/>
              </a:spcBef>
              <a:spcAft>
                <a:spcPts val="0"/>
              </a:spcAft>
              <a:buSzPts val="1100"/>
              <a:buChar char="○"/>
              <a:defRPr sz="1100"/>
            </a:lvl2pPr>
            <a:lvl3pPr indent="-298450" lvl="2" marL="1371600" rtl="0">
              <a:spcBef>
                <a:spcPts val="0"/>
              </a:spcBef>
              <a:spcAft>
                <a:spcPts val="0"/>
              </a:spcAft>
              <a:buSzPts val="1100"/>
              <a:buChar char="■"/>
              <a:defRPr sz="1100"/>
            </a:lvl3pPr>
            <a:lvl4pPr indent="-298450" lvl="3" marL="1828800" rtl="0">
              <a:spcBef>
                <a:spcPts val="0"/>
              </a:spcBef>
              <a:spcAft>
                <a:spcPts val="0"/>
              </a:spcAft>
              <a:buSzPts val="1100"/>
              <a:buChar char="●"/>
              <a:defRPr sz="1100"/>
            </a:lvl4pPr>
            <a:lvl5pPr indent="-298450" lvl="4" marL="2286000" rtl="0">
              <a:spcBef>
                <a:spcPts val="0"/>
              </a:spcBef>
              <a:spcAft>
                <a:spcPts val="0"/>
              </a:spcAft>
              <a:buSzPts val="1100"/>
              <a:buChar char="○"/>
              <a:defRPr sz="1100"/>
            </a:lvl5pPr>
            <a:lvl6pPr indent="-298450" lvl="5" marL="2743200" rtl="0">
              <a:spcBef>
                <a:spcPts val="0"/>
              </a:spcBef>
              <a:spcAft>
                <a:spcPts val="0"/>
              </a:spcAft>
              <a:buSzPts val="1100"/>
              <a:buChar char="■"/>
              <a:defRPr sz="1100"/>
            </a:lvl6pPr>
            <a:lvl7pPr indent="-298450" lvl="6" marL="3200400" rtl="0">
              <a:spcBef>
                <a:spcPts val="0"/>
              </a:spcBef>
              <a:spcAft>
                <a:spcPts val="0"/>
              </a:spcAft>
              <a:buSzPts val="1100"/>
              <a:buChar char="●"/>
              <a:defRPr sz="1100"/>
            </a:lvl7pPr>
            <a:lvl8pPr indent="-298450" lvl="7" marL="3657600" rtl="0">
              <a:spcBef>
                <a:spcPts val="0"/>
              </a:spcBef>
              <a:spcAft>
                <a:spcPts val="0"/>
              </a:spcAft>
              <a:buSzPts val="1100"/>
              <a:buChar char="○"/>
              <a:defRPr sz="1100"/>
            </a:lvl8pPr>
            <a:lvl9pPr indent="-298450" lvl="8" marL="4114800" rtl="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 name="Shape 14"/>
        <p:cNvGrpSpPr/>
        <p:nvPr/>
      </p:nvGrpSpPr>
      <p:grpSpPr>
        <a:xfrm>
          <a:off x="0" y="0"/>
          <a:ext cx="0" cy="0"/>
          <a:chOff x="0" y="0"/>
          <a:chExt cx="0" cy="0"/>
        </a:xfrm>
      </p:grpSpPr>
      <p:sp>
        <p:nvSpPr>
          <p:cNvPr id="15" name="Google Shape;15;g3f1ee82e03feca8f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 name="Google Shape;16;g3f1ee82e03feca8f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8E2785B-D5D7-4FC3-B1C7-4DC8B508FA38}" type="datetimeFigureOut">
              <a:rPr lang="en-US" smtClean="0"/>
              <a:t>4/23/2020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1975CD-0864-4A8E-A3F6-C2EBAFD16D3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E2785B-D5D7-4FC3-B1C7-4DC8B508FA38}" type="datetimeFigureOut">
              <a:rPr lang="en-US" smtClean="0"/>
              <a:t>4/23/2020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1975CD-0864-4A8E-A3F6-C2EBAFD16D3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E2785B-D5D7-4FC3-B1C7-4DC8B508FA38}" type="datetimeFigureOut">
              <a:rPr lang="en-US" smtClean="0"/>
              <a:t>4/23/2020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1975CD-0864-4A8E-A3F6-C2EBAFD16D3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E2785B-D5D7-4FC3-B1C7-4DC8B508FA38}" type="datetimeFigureOut">
              <a:rPr lang="en-US" smtClean="0"/>
              <a:t>4/23/2020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1975CD-0864-4A8E-A3F6-C2EBAFD16D3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8E2785B-D5D7-4FC3-B1C7-4DC8B508FA38}" type="datetimeFigureOut">
              <a:rPr lang="en-US" smtClean="0"/>
              <a:t>4/23/2020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1975CD-0864-4A8E-A3F6-C2EBAFD16D3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8E2785B-D5D7-4FC3-B1C7-4DC8B508FA38}" type="datetimeFigureOut">
              <a:rPr lang="en-US" smtClean="0"/>
              <a:t>4/23/2020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1975CD-0864-4A8E-A3F6-C2EBAFD16D3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8E2785B-D5D7-4FC3-B1C7-4DC8B508FA38}" type="datetimeFigureOut">
              <a:rPr lang="en-US" smtClean="0"/>
              <a:t>4/23/2020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D1975CD-0864-4A8E-A3F6-C2EBAFD16D3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8E2785B-D5D7-4FC3-B1C7-4DC8B508FA38}" type="datetimeFigureOut">
              <a:rPr lang="en-US" smtClean="0"/>
              <a:t>4/23/2020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D1975CD-0864-4A8E-A3F6-C2EBAFD16D3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E2785B-D5D7-4FC3-B1C7-4DC8B508FA38}" type="datetimeFigureOut">
              <a:rPr lang="en-US" smtClean="0"/>
              <a:t>4/23/2020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D1975CD-0864-4A8E-A3F6-C2EBAFD16D3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E2785B-D5D7-4FC3-B1C7-4DC8B508FA38}" type="datetimeFigureOut">
              <a:rPr lang="en-US" smtClean="0"/>
              <a:t>4/23/2020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1975CD-0864-4A8E-A3F6-C2EBAFD16D3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E2785B-D5D7-4FC3-B1C7-4DC8B508FA38}" type="datetimeFigureOut">
              <a:rPr lang="en-US" smtClean="0"/>
              <a:t>4/23/2020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1975CD-0864-4A8E-A3F6-C2EBAFD16D3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E2785B-D5D7-4FC3-B1C7-4DC8B508FA38}" type="datetimeFigureOut">
              <a:rPr lang="en-US" smtClean="0"/>
              <a:t>4/23/2020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1975CD-0864-4A8E-A3F6-C2EBAFD16D3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0034" y="785794"/>
            <a:ext cx="7772400" cy="1470025"/>
          </a:xfrm>
        </p:spPr>
        <p:txBody>
          <a:bodyPr/>
          <a:lstStyle/>
          <a:p>
            <a:r>
              <a:rPr lang="fa-IR" dirty="0" smtClean="0">
                <a:cs typeface="B Nazanin" pitchFamily="2" charset="-78"/>
              </a:rPr>
              <a:t>( بر اساس ساخت گرايي)</a:t>
            </a:r>
            <a:r>
              <a:rPr lang="en-US" dirty="0" smtClean="0">
                <a:cs typeface="B Nazanin" pitchFamily="2" charset="-78"/>
              </a:rPr>
              <a:t>E5</a:t>
            </a:r>
            <a:r>
              <a:rPr lang="fa-IR" dirty="0" smtClean="0">
                <a:cs typeface="B Nazanin" pitchFamily="2" charset="-78"/>
              </a:rPr>
              <a:t>الگوي تدريس </a:t>
            </a:r>
            <a:endParaRPr lang="en-US" dirty="0">
              <a:cs typeface="B Nazanin" pitchFamily="2" charset="-78"/>
            </a:endParaRPr>
          </a:p>
        </p:txBody>
      </p:sp>
      <p:sp>
        <p:nvSpPr>
          <p:cNvPr id="3" name="Subtitle 2"/>
          <p:cNvSpPr>
            <a:spLocks noGrp="1"/>
          </p:cNvSpPr>
          <p:nvPr>
            <p:ph type="subTitle" idx="1"/>
          </p:nvPr>
        </p:nvSpPr>
        <p:spPr/>
        <p:txBody>
          <a:bodyPr/>
          <a:lstStyle/>
          <a:p>
            <a:r>
              <a:rPr lang="fa-IR" dirty="0" smtClean="0">
                <a:solidFill>
                  <a:schemeClr val="tx1"/>
                </a:solidFill>
                <a:cs typeface="B Nazanin" pitchFamily="2" charset="-78"/>
              </a:rPr>
              <a:t>مثال: درس حشرات</a:t>
            </a:r>
            <a:endParaRPr lang="en-US" dirty="0">
              <a:solidFill>
                <a:schemeClr val="tx1"/>
              </a:solidFill>
              <a:cs typeface="B Nazanin" pitchFamily="2" charset="-7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1500174"/>
            <a:ext cx="8229600" cy="4525963"/>
          </a:xfrm>
        </p:spPr>
        <p:txBody>
          <a:bodyPr/>
          <a:lstStyle/>
          <a:p>
            <a:pPr algn="just" rtl="1"/>
            <a:r>
              <a:rPr lang="fa-IR" dirty="0" smtClean="0">
                <a:cs typeface="B Nazanin" pitchFamily="2" charset="-78"/>
              </a:rPr>
              <a:t>معلم از هر گروه مي خواهد گزارش كاملي از رفتار  و ساختمان حشرات توصيف كنند و سپس معلم گزارش را در اختيار گروه ديگر يا حتي كلاس ديگر قرار مي دهد تا بر اساس توصيفي كه از حشره در گزارش شده است شكل حشره را بكشد.</a:t>
            </a:r>
          </a:p>
          <a:p>
            <a:pPr algn="just" rtl="1"/>
            <a:r>
              <a:rPr lang="fa-IR" dirty="0" smtClean="0">
                <a:cs typeface="B Nazanin" pitchFamily="2" charset="-78"/>
              </a:rPr>
              <a:t>مسلم است كه هرچه توصيف دقيق تر باشد نقاشي هم كامل تر است.مثلا اگر در يك نقاشي ، حشره شاخك نداشته باشد يعني توصيف كامل نبوده است.</a:t>
            </a:r>
          </a:p>
          <a:p>
            <a:pPr algn="just" rtl="1"/>
            <a:endParaRPr lang="fa-IR" dirty="0" smtClean="0">
              <a:cs typeface="B Nazanin" pitchFamily="2" charset="-78"/>
            </a:endParaRPr>
          </a:p>
          <a:p>
            <a:pPr algn="just" rtl="1"/>
            <a:endParaRPr lang="en-US" dirty="0">
              <a:cs typeface="B Nazanin" pitchFamily="2" charset="-78"/>
            </a:endParaRPr>
          </a:p>
        </p:txBody>
      </p:sp>
      <p:sp>
        <p:nvSpPr>
          <p:cNvPr id="4" name="TextBox 3"/>
          <p:cNvSpPr txBox="1"/>
          <p:nvPr/>
        </p:nvSpPr>
        <p:spPr>
          <a:xfrm>
            <a:off x="102742" y="500042"/>
            <a:ext cx="9041258" cy="461665"/>
          </a:xfrm>
          <a:prstGeom prst="rect">
            <a:avLst/>
          </a:prstGeom>
          <a:noFill/>
        </p:spPr>
        <p:txBody>
          <a:bodyPr wrap="none" rtlCol="0">
            <a:spAutoFit/>
          </a:bodyPr>
          <a:lstStyle/>
          <a:p>
            <a:r>
              <a:rPr lang="fa-IR" sz="2400" dirty="0" smtClean="0">
                <a:cs typeface="B Nazanin" pitchFamily="2" charset="-78"/>
              </a:rPr>
              <a:t>د</a:t>
            </a:r>
            <a:r>
              <a:rPr lang="fa-IR" sz="2400" b="1" dirty="0" smtClean="0">
                <a:cs typeface="B Nazanin" pitchFamily="2" charset="-78"/>
              </a:rPr>
              <a:t>ر اين مرحله براي ارزشيابي پاياني معلم مي تواند از يك روش بسار جالب استفاده كند</a:t>
            </a:r>
            <a:endParaRPr lang="en-US" sz="2400" b="1" dirty="0">
              <a:cs typeface="B Nazanin" pitchFamily="2" charset="-78"/>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714356"/>
            <a:ext cx="8229600" cy="4525963"/>
          </a:xfrm>
        </p:spPr>
        <p:txBody>
          <a:bodyPr/>
          <a:lstStyle/>
          <a:p>
            <a:pPr algn="just" rtl="1"/>
            <a:r>
              <a:rPr lang="fa-IR" dirty="0" smtClean="0">
                <a:cs typeface="B Nazanin" pitchFamily="2" charset="-78"/>
              </a:rPr>
              <a:t>حتي يك نوع خود ارزيابي مي تواند صورت بگيرد و خود گروه بر اساس معيارهاي تعيين شده از سوي معلم تشخيص خواهند داد كه شكل كشيده شده تا چه حد كامل بوده است و اين به انتظار معلم و نوع ارزشيابي بستگي دارد.</a:t>
            </a:r>
          </a:p>
          <a:p>
            <a:pPr algn="just" rtl="1"/>
            <a:endParaRPr lang="fa-IR" dirty="0">
              <a:cs typeface="B Nazanin" pitchFamily="2" charset="-78"/>
            </a:endParaRPr>
          </a:p>
          <a:p>
            <a:pPr algn="just" rtl="1"/>
            <a:endParaRPr lang="fa-IR" dirty="0" smtClean="0">
              <a:cs typeface="B Nazanin" pitchFamily="2" charset="-78"/>
            </a:endParaRPr>
          </a:p>
          <a:p>
            <a:pPr algn="just" rtl="1"/>
            <a:r>
              <a:rPr lang="fa-IR" dirty="0" smtClean="0">
                <a:solidFill>
                  <a:srgbClr val="FF0000"/>
                </a:solidFill>
                <a:cs typeface="B Nazanin" pitchFamily="2" charset="-78"/>
              </a:rPr>
              <a:t>به طوركلي الگوي </a:t>
            </a:r>
            <a:r>
              <a:rPr lang="en-US" dirty="0" smtClean="0">
                <a:solidFill>
                  <a:srgbClr val="FF0000"/>
                </a:solidFill>
                <a:cs typeface="B Nazanin" pitchFamily="2" charset="-78"/>
              </a:rPr>
              <a:t>E5</a:t>
            </a:r>
            <a:r>
              <a:rPr lang="fa-IR" dirty="0" smtClean="0">
                <a:solidFill>
                  <a:srgbClr val="FF0000"/>
                </a:solidFill>
                <a:cs typeface="B Nazanin" pitchFamily="2" charset="-78"/>
              </a:rPr>
              <a:t> در افزايش سواد علمي در درس علوم و رياضي و دروس ديگر كاربرد دارد و بسيار موفق بوده است.</a:t>
            </a:r>
            <a:endParaRPr lang="fa-IR" dirty="0">
              <a:solidFill>
                <a:srgbClr val="FF0000"/>
              </a:solidFill>
              <a:cs typeface="B Nazanin" pitchFamily="2" charset="-78"/>
            </a:endParaRPr>
          </a:p>
          <a:p>
            <a:pPr algn="just" rtl="1"/>
            <a:endParaRPr lang="fa-IR" dirty="0" smtClean="0">
              <a:cs typeface="B Nazanin" pitchFamily="2" charset="-78"/>
            </a:endParaRPr>
          </a:p>
          <a:p>
            <a:pPr algn="just" rtl="1"/>
            <a:endParaRPr lang="fa-IR" dirty="0">
              <a:cs typeface="B Nazanin" pitchFamily="2" charset="-78"/>
            </a:endParaRPr>
          </a:p>
          <a:p>
            <a:pPr algn="just" rtl="1"/>
            <a:endParaRPr lang="fa-IR" dirty="0" smtClean="0">
              <a:cs typeface="B Nazanin" pitchFamily="2" charset="-7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Nazanin" pitchFamily="2" charset="-78"/>
              </a:rPr>
              <a:t>موضوع گل در درس علوم </a:t>
            </a:r>
            <a:endParaRPr lang="en-US" dirty="0">
              <a:cs typeface="B Nazanin" pitchFamily="2" charset="-78"/>
            </a:endParaRPr>
          </a:p>
        </p:txBody>
      </p:sp>
      <p:sp>
        <p:nvSpPr>
          <p:cNvPr id="3" name="Content Placeholder 2"/>
          <p:cNvSpPr>
            <a:spLocks noGrp="1"/>
          </p:cNvSpPr>
          <p:nvPr>
            <p:ph idx="1"/>
          </p:nvPr>
        </p:nvSpPr>
        <p:spPr/>
        <p:txBody>
          <a:bodyPr>
            <a:normAutofit lnSpcReduction="10000"/>
          </a:bodyPr>
          <a:lstStyle/>
          <a:p>
            <a:pPr algn="just" rtl="1"/>
            <a:r>
              <a:rPr lang="fa-IR" dirty="0" smtClean="0">
                <a:cs typeface="B Nazanin" pitchFamily="2" charset="-78"/>
              </a:rPr>
              <a:t>1- </a:t>
            </a:r>
            <a:r>
              <a:rPr lang="fa-IR" dirty="0" smtClean="0">
                <a:solidFill>
                  <a:srgbClr val="FF0000"/>
                </a:solidFill>
                <a:cs typeface="B Nazanin" pitchFamily="2" charset="-78"/>
              </a:rPr>
              <a:t>درگيركردن : </a:t>
            </a:r>
            <a:r>
              <a:rPr lang="fa-IR" dirty="0" smtClean="0">
                <a:cs typeface="B Nazanin" pitchFamily="2" charset="-78"/>
              </a:rPr>
              <a:t>معلم از گروه مي خواهد در مدت 5 الي 10 دقيقه دست كم يك نمونه گل از محيط اطرافشان انتخاب كنند( از چيدن گل خودداري كنند)</a:t>
            </a:r>
          </a:p>
          <a:p>
            <a:pPr algn="just" rtl="1"/>
            <a:r>
              <a:rPr lang="fa-IR" dirty="0" smtClean="0">
                <a:cs typeface="B Nazanin" pitchFamily="2" charset="-78"/>
              </a:rPr>
              <a:t>در صورت نبود گل در محيط، گروهها مي توانند از تصوير يك گل، گل مصنوعي و يا گل خشك استفاده كنند.</a:t>
            </a:r>
          </a:p>
          <a:p>
            <a:pPr algn="just" rtl="1"/>
            <a:r>
              <a:rPr lang="fa-IR" dirty="0" smtClean="0">
                <a:cs typeface="B Nazanin" pitchFamily="2" charset="-78"/>
              </a:rPr>
              <a:t>2- </a:t>
            </a:r>
            <a:r>
              <a:rPr lang="fa-IR" dirty="0" smtClean="0">
                <a:solidFill>
                  <a:srgbClr val="FF0000"/>
                </a:solidFill>
                <a:cs typeface="B Nazanin" pitchFamily="2" charset="-78"/>
              </a:rPr>
              <a:t>جستجوگري(كاوش): </a:t>
            </a:r>
            <a:r>
              <a:rPr lang="fa-IR" dirty="0" smtClean="0">
                <a:cs typeface="B Nazanin" pitchFamily="2" charset="-78"/>
              </a:rPr>
              <a:t>معلم به دانش آموزان خود فرصت مي دهد تا ساختمان، اجزا و رفتار گل هايي را كه انتخاب كرده اند را بررسي كنند به انها مي گويد كه مي توانند از وسايلي مانند ذره بين نيز استفاده كنند. </a:t>
            </a:r>
            <a:endParaRPr lang="en-US" dirty="0">
              <a:solidFill>
                <a:srgbClr val="FF0000"/>
              </a:solidFill>
              <a:cs typeface="B Nazanin" pitchFamily="2" charset="-78"/>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428604"/>
            <a:ext cx="8229600" cy="4525963"/>
          </a:xfrm>
        </p:spPr>
        <p:txBody>
          <a:bodyPr>
            <a:normAutofit lnSpcReduction="10000"/>
          </a:bodyPr>
          <a:lstStyle/>
          <a:p>
            <a:pPr algn="just" rtl="1"/>
            <a:r>
              <a:rPr lang="fa-IR" dirty="0" smtClean="0">
                <a:solidFill>
                  <a:srgbClr val="FF0000"/>
                </a:solidFill>
                <a:cs typeface="B Nazanin" pitchFamily="2" charset="-78"/>
              </a:rPr>
              <a:t>توصيف: </a:t>
            </a:r>
            <a:r>
              <a:rPr lang="fa-IR" dirty="0" smtClean="0">
                <a:cs typeface="B Nazanin" pitchFamily="2" charset="-78"/>
              </a:rPr>
              <a:t>معلم به دانش آموزان مي گويد كه در گروه هاي خود به توصيف مشاهدات خود از اجزا و رفتار گل بپردازند و براي آنچه مشاهده كرده اند توضيح و استدلال منطقي ارائه دهند.</a:t>
            </a:r>
          </a:p>
          <a:p>
            <a:pPr algn="just" rtl="1"/>
            <a:endParaRPr lang="fa-IR" dirty="0">
              <a:cs typeface="B Nazanin" pitchFamily="2" charset="-78"/>
            </a:endParaRPr>
          </a:p>
          <a:p>
            <a:pPr algn="just" rtl="1">
              <a:buNone/>
            </a:pPr>
            <a:endParaRPr lang="fa-IR" dirty="0" smtClean="0">
              <a:cs typeface="B Nazanin" pitchFamily="2" charset="-78"/>
            </a:endParaRPr>
          </a:p>
          <a:p>
            <a:pPr algn="just" rtl="1"/>
            <a:r>
              <a:rPr lang="fa-IR" dirty="0" smtClean="0">
                <a:solidFill>
                  <a:srgbClr val="FF0000"/>
                </a:solidFill>
                <a:cs typeface="B Nazanin" pitchFamily="2" charset="-78"/>
              </a:rPr>
              <a:t>او به دانش آموزان خود مي گويد كه يك گياه شناس نيست و آنها مي توانند با مراجعه به منابع اطلاعاتي كه در اختيار دارند به نام گياه مورد نظر دست يابند و به اين شكل مشكل خود را رفع كنند.</a:t>
            </a:r>
            <a:endParaRPr lang="en-US" dirty="0">
              <a:solidFill>
                <a:srgbClr val="FF0000"/>
              </a:solidFill>
              <a:cs typeface="B Nazanin" pitchFamily="2" charset="-7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642918"/>
            <a:ext cx="8229600" cy="4525963"/>
          </a:xfrm>
        </p:spPr>
        <p:txBody>
          <a:bodyPr>
            <a:normAutofit fontScale="92500" lnSpcReduction="10000"/>
          </a:bodyPr>
          <a:lstStyle/>
          <a:p>
            <a:pPr algn="just" rtl="1"/>
            <a:r>
              <a:rPr lang="fa-IR" dirty="0" smtClean="0">
                <a:solidFill>
                  <a:srgbClr val="FF0000"/>
                </a:solidFill>
                <a:cs typeface="B Nazanin" pitchFamily="2" charset="-78"/>
              </a:rPr>
              <a:t>ارزشيابي: </a:t>
            </a:r>
            <a:r>
              <a:rPr lang="fa-IR" dirty="0" smtClean="0">
                <a:cs typeface="B Nazanin" pitchFamily="2" charset="-78"/>
              </a:rPr>
              <a:t>معلم مرحله به مرحله گروه هارا تحت نظر دارد و انتظاراتش را در دفتر يادداشت خود ثبت مي كند.</a:t>
            </a:r>
          </a:p>
          <a:p>
            <a:pPr algn="just" rtl="1"/>
            <a:endParaRPr lang="fa-IR" dirty="0">
              <a:cs typeface="B Nazanin" pitchFamily="2" charset="-78"/>
            </a:endParaRPr>
          </a:p>
          <a:p>
            <a:pPr algn="just" rtl="1"/>
            <a:endParaRPr lang="fa-IR" dirty="0" smtClean="0">
              <a:cs typeface="B Nazanin" pitchFamily="2" charset="-78"/>
            </a:endParaRPr>
          </a:p>
          <a:p>
            <a:pPr algn="just" rtl="1"/>
            <a:r>
              <a:rPr lang="fa-IR" dirty="0" smtClean="0">
                <a:solidFill>
                  <a:srgbClr val="FF0000"/>
                </a:solidFill>
                <a:cs typeface="B Nazanin" pitchFamily="2" charset="-78"/>
              </a:rPr>
              <a:t>ارزشيابي پاياني</a:t>
            </a:r>
            <a:r>
              <a:rPr lang="fa-IR" dirty="0" smtClean="0">
                <a:cs typeface="B Nazanin" pitchFamily="2" charset="-78"/>
              </a:rPr>
              <a:t>: معلم از دانش آموزان مي خواهد توصيف خود از گل موردنظر را با دقت بنويسند و بعد توصيفات بين گروه هاي ديگر پخش مي شودو بر مبناي آن شكل گا ها در گروه رسم مي گردد.</a:t>
            </a:r>
          </a:p>
          <a:p>
            <a:pPr algn="just" rtl="1"/>
            <a:r>
              <a:rPr lang="fa-IR" smtClean="0">
                <a:cs typeface="B Nazanin" pitchFamily="2" charset="-78"/>
              </a:rPr>
              <a:t>معلم از گروه ها مي خواهد نسبت به معيار تعيين شده روي تابلو نمرة گروه مورد ارزيابي خود را معين نمايد.</a:t>
            </a:r>
            <a:endParaRPr lang="fa-IR" dirty="0" smtClean="0">
              <a:cs typeface="B Nazanin" pitchFamily="2" charset="-78"/>
            </a:endParaRPr>
          </a:p>
          <a:p>
            <a:pPr algn="just" rtl="1"/>
            <a:endParaRPr lang="fa-IR" dirty="0">
              <a:cs typeface="B Nazanin" pitchFamily="2" charset="-78"/>
            </a:endParaRPr>
          </a:p>
          <a:p>
            <a:pPr algn="just" rtl="1"/>
            <a:endParaRPr lang="en-US" dirty="0">
              <a:cs typeface="B Nazanin" pitchFamily="2" charset="-78"/>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 name="Shape 17"/>
        <p:cNvGrpSpPr/>
        <p:nvPr/>
      </p:nvGrpSpPr>
      <p:grpSpPr>
        <a:xfrm>
          <a:off x="0" y="0"/>
          <a:ext cx="0" cy="0"/>
          <a:chOff x="0" y="0"/>
          <a:chExt cx="0" cy="0"/>
        </a:xfrm>
      </p:grpSpPr>
      <p:sp>
        <p:nvSpPr>
          <p:cNvPr id="18" name="Google Shape;18;p1"/>
          <p:cNvSpPr txBox="1"/>
          <p:nvPr/>
        </p:nvSpPr>
        <p:spPr>
          <a:xfrm>
            <a:off x="457202" y="1385893"/>
            <a:ext cx="8229600" cy="4526100"/>
          </a:xfrm>
          <a:prstGeom prst="rect">
            <a:avLst/>
          </a:prstGeom>
          <a:noFill/>
          <a:ln>
            <a:noFill/>
          </a:ln>
        </p:spPr>
        <p:txBody>
          <a:bodyPr anchorCtr="0" anchor="t" bIns="45700" lIns="91425" spcFirstLastPara="1" rIns="91425" wrap="square" tIns="45700">
            <a:noAutofit/>
          </a:bodyPr>
          <a:ls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stStyle>
          <a:p>
            <a:pPr indent="0" lvl="0" marL="0" rtl="0" algn="l">
              <a:spcBef>
                <a:spcPts val="360"/>
              </a:spcBef>
              <a:spcAft>
                <a:spcPts val="0"/>
              </a:spcAft>
              <a:buNone/>
            </a:pPr>
            <a:r>
              <a:t/>
            </a:r>
            <a:endParaRPr sz="3200">
              <a:solidFill>
                <a:srgbClr val="000000"/>
              </a:solidFill>
              <a:latin typeface="Calibri"/>
              <a:ea typeface="Calibri"/>
              <a:cs typeface="Calibri"/>
              <a:sym typeface="Calibri"/>
            </a:endParaRPr>
          </a:p>
          <a:p>
            <a:pPr indent="0" lvl="0" marL="0" rtl="0" algn="l">
              <a:spcBef>
                <a:spcPts val="360"/>
              </a:spcBef>
              <a:spcAft>
                <a:spcPts val="0"/>
              </a:spcAft>
              <a:buNone/>
            </a:pPr>
            <a:r>
              <a:rPr lang="fa-IR" sz="3200">
                <a:solidFill>
                  <a:srgbClr val="000000"/>
                </a:solidFill>
                <a:latin typeface="Calibri"/>
                <a:ea typeface="Calibri"/>
                <a:cs typeface="Calibri"/>
                <a:sym typeface="Calibri"/>
              </a:rPr>
              <a:t>مرجع: کتاب روش تدریس علوم تجربی در دوره ابتدایی</a:t>
            </a:r>
            <a:endParaRPr sz="3200">
              <a:solidFill>
                <a:srgbClr val="000000"/>
              </a:solidFill>
              <a:latin typeface="Calibri"/>
              <a:ea typeface="Calibri"/>
              <a:cs typeface="Calibri"/>
              <a:sym typeface="Calibri"/>
            </a:endParaRPr>
          </a:p>
          <a:p>
            <a:pPr indent="0" lvl="0" marL="0" rtl="0" algn="l">
              <a:spcBef>
                <a:spcPts val="360"/>
              </a:spcBef>
              <a:spcAft>
                <a:spcPts val="0"/>
              </a:spcAft>
              <a:buNone/>
            </a:pPr>
            <a:r>
              <a:rPr lang="fa-IR" sz="3200">
                <a:solidFill>
                  <a:srgbClr val="000000"/>
                </a:solidFill>
                <a:latin typeface="Calibri"/>
                <a:ea typeface="Calibri"/>
                <a:cs typeface="Calibri"/>
                <a:sym typeface="Calibri"/>
              </a:rPr>
              <a:t>دکتر اکبر سلیمان نژاد</a:t>
            </a:r>
            <a:endParaRPr sz="3200">
              <a:solidFill>
                <a:srgbClr val="000000"/>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Nazanin" pitchFamily="2" charset="-78"/>
              </a:rPr>
              <a:t>مرحلة اول : درگير كردن</a:t>
            </a:r>
            <a:endParaRPr lang="en-US" dirty="0">
              <a:cs typeface="B Nazanin" pitchFamily="2" charset="-78"/>
            </a:endParaRPr>
          </a:p>
        </p:txBody>
      </p:sp>
      <p:sp>
        <p:nvSpPr>
          <p:cNvPr id="3" name="Content Placeholder 2"/>
          <p:cNvSpPr>
            <a:spLocks noGrp="1"/>
          </p:cNvSpPr>
          <p:nvPr>
            <p:ph idx="1"/>
          </p:nvPr>
        </p:nvSpPr>
        <p:spPr/>
        <p:txBody>
          <a:bodyPr/>
          <a:lstStyle/>
          <a:p>
            <a:pPr algn="just" rtl="1"/>
            <a:r>
              <a:rPr lang="fa-IR" dirty="0" smtClean="0">
                <a:cs typeface="B Nazanin" pitchFamily="2" charset="-78"/>
              </a:rPr>
              <a:t>جهت جلب توجه كلاس به موضوع مورد آزمايش و ايجاد هيجان و انگيزش در فراگيران طراحي شده است.</a:t>
            </a:r>
          </a:p>
          <a:p>
            <a:pPr algn="just" rtl="1"/>
            <a:r>
              <a:rPr lang="fa-IR" dirty="0" smtClean="0">
                <a:cs typeface="B Nazanin" pitchFamily="2" charset="-78"/>
              </a:rPr>
              <a:t>معلم مي تواند از يك سوال جالب يا داستان نيمه تمام ، يك عكس خوب و ارائه يك فعاليت مناسب علمي يا غيره استفاده كند.</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در درس حشرات: </a:t>
            </a:r>
            <a:endParaRPr lang="en-US" dirty="0"/>
          </a:p>
        </p:txBody>
      </p:sp>
      <p:sp>
        <p:nvSpPr>
          <p:cNvPr id="3" name="Content Placeholder 2"/>
          <p:cNvSpPr>
            <a:spLocks noGrp="1"/>
          </p:cNvSpPr>
          <p:nvPr>
            <p:ph idx="1"/>
          </p:nvPr>
        </p:nvSpPr>
        <p:spPr/>
        <p:txBody>
          <a:bodyPr/>
          <a:lstStyle/>
          <a:p>
            <a:pPr algn="just" rtl="1"/>
            <a:r>
              <a:rPr lang="fa-IR" dirty="0" smtClean="0">
                <a:cs typeface="B Nazanin" pitchFamily="2" charset="-78"/>
              </a:rPr>
              <a:t>به افراد گروه فرصتي داده مي شود تا در يك زمان تععين شده در محيط اطراف خود به دنبال جمع آوري حشرات باشند</a:t>
            </a:r>
          </a:p>
          <a:p>
            <a:pPr algn="just" rtl="1"/>
            <a:r>
              <a:rPr lang="fa-IR" dirty="0" smtClean="0">
                <a:cs typeface="B Nazanin" pitchFamily="2" charset="-78"/>
              </a:rPr>
              <a:t>درصورتي كه چنين امكاني در اختيار نباشد، معلم مي تواند با پيش بيني اي كه از جلسة قبل انجام مي دهدازهر گروه بخواهد تا يك نوع حشره را با خود به كلاس بياورند</a:t>
            </a:r>
          </a:p>
          <a:p>
            <a:pPr algn="just" rtl="1"/>
            <a:r>
              <a:rPr lang="fa-IR" dirty="0" smtClean="0">
                <a:cs typeface="B Nazanin" pitchFamily="2" charset="-78"/>
              </a:rPr>
              <a:t>در غيراينصورت از تصاوير جالب انواع حشرات ويا دست كم تصاوير كتاب استفاده كند</a:t>
            </a:r>
            <a:endParaRPr lang="en-US" dirty="0">
              <a:cs typeface="B Nazanin" pitchFamily="2" charset="-7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Nazanin" pitchFamily="2" charset="-78"/>
              </a:rPr>
              <a:t>مرحلة دوم: كاوش</a:t>
            </a:r>
            <a:endParaRPr lang="en-US" dirty="0">
              <a:cs typeface="B Nazanin" pitchFamily="2" charset="-78"/>
            </a:endParaRPr>
          </a:p>
        </p:txBody>
      </p:sp>
      <p:sp>
        <p:nvSpPr>
          <p:cNvPr id="3" name="Content Placeholder 2"/>
          <p:cNvSpPr>
            <a:spLocks noGrp="1"/>
          </p:cNvSpPr>
          <p:nvPr>
            <p:ph idx="1"/>
          </p:nvPr>
        </p:nvSpPr>
        <p:spPr/>
        <p:txBody>
          <a:bodyPr/>
          <a:lstStyle/>
          <a:p>
            <a:pPr algn="just" rtl="1"/>
            <a:r>
              <a:rPr lang="fa-IR" dirty="0" smtClean="0">
                <a:cs typeface="B Nazanin" pitchFamily="2" charset="-78"/>
              </a:rPr>
              <a:t>اين مرحله در واقع مطالعة بعد از ايجاد انگيزه است دانش آموزان در حيطة فعاليت مشخص شده به تفكر آزاد مي پردازند.</a:t>
            </a:r>
          </a:p>
          <a:p>
            <a:pPr algn="just" rtl="1"/>
            <a:r>
              <a:rPr lang="fa-IR" dirty="0" smtClean="0">
                <a:cs typeface="B Nazanin" pitchFamily="2" charset="-78"/>
              </a:rPr>
              <a:t>معلم از دانش جويان ميخواهد تا به مشاهده حشرات بپردازند( به صورت گروهي)</a:t>
            </a:r>
          </a:p>
          <a:p>
            <a:pPr algn="just" rtl="1"/>
            <a:r>
              <a:rPr lang="fa-IR" dirty="0" smtClean="0">
                <a:cs typeface="B Nazanin" pitchFamily="2" charset="-78"/>
              </a:rPr>
              <a:t>مشاهده دقيق و يادداشت برداري، بحث و تبادل نظر دربارة موضوع مورد آموزش از جمله وظايف دانش آموزان است.</a:t>
            </a:r>
            <a:endParaRPr lang="en-US" dirty="0">
              <a:cs typeface="B Nazanin" pitchFamily="2" charset="-7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785794"/>
            <a:ext cx="8229600" cy="4525963"/>
          </a:xfrm>
        </p:spPr>
        <p:txBody>
          <a:bodyPr/>
          <a:lstStyle/>
          <a:p>
            <a:pPr algn="just" rtl="1"/>
            <a:r>
              <a:rPr lang="fa-IR" dirty="0" smtClean="0">
                <a:cs typeface="B Nazanin" pitchFamily="2" charset="-78"/>
              </a:rPr>
              <a:t>دانشآموزان با استفاده از ابزار ساده مانند ذره بين به بررسي و يادداشت برداري مي پردازند:</a:t>
            </a:r>
          </a:p>
          <a:p>
            <a:pPr algn="just" rtl="1"/>
            <a:endParaRPr lang="fa-IR" dirty="0">
              <a:cs typeface="B Nazanin" pitchFamily="2" charset="-78"/>
            </a:endParaRPr>
          </a:p>
          <a:p>
            <a:pPr algn="just" rtl="1"/>
            <a:r>
              <a:rPr lang="fa-IR" dirty="0" smtClean="0">
                <a:cs typeface="B Nazanin" pitchFamily="2" charset="-78"/>
              </a:rPr>
              <a:t>براي مثال: پرواز مي كند، دو شاخك دارد، به محرك پاسخ مي دهد و 6 پا دارد</a:t>
            </a:r>
          </a:p>
          <a:p>
            <a:pPr algn="just" rtl="1"/>
            <a:endParaRPr lang="fa-IR" dirty="0">
              <a:cs typeface="B Nazanin" pitchFamily="2" charset="-78"/>
            </a:endParaRPr>
          </a:p>
          <a:p>
            <a:pPr algn="just" rtl="1"/>
            <a:r>
              <a:rPr lang="fa-IR" dirty="0" smtClean="0">
                <a:cs typeface="B Nazanin" pitchFamily="2" charset="-78"/>
              </a:rPr>
              <a:t>در واقع ايجتد و تقويت هماهنگي مغز و دست در حين كسب تجربه از اهداف مهم اين مرحله است.</a:t>
            </a:r>
            <a:endParaRPr lang="en-US" dirty="0">
              <a:cs typeface="B Nazanin" pitchFamily="2" charset="-7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dirty="0" smtClean="0">
                <a:cs typeface="B Nazanin" pitchFamily="2" charset="-78"/>
              </a:rPr>
              <a:t>مرحله سوم: توصيف</a:t>
            </a:r>
            <a:endParaRPr lang="en-US" dirty="0">
              <a:cs typeface="B Nazanin" pitchFamily="2" charset="-78"/>
            </a:endParaRPr>
          </a:p>
        </p:txBody>
      </p:sp>
      <p:sp>
        <p:nvSpPr>
          <p:cNvPr id="3" name="Content Placeholder 2"/>
          <p:cNvSpPr>
            <a:spLocks noGrp="1"/>
          </p:cNvSpPr>
          <p:nvPr>
            <p:ph idx="1"/>
          </p:nvPr>
        </p:nvSpPr>
        <p:spPr/>
        <p:txBody>
          <a:bodyPr/>
          <a:lstStyle/>
          <a:p>
            <a:pPr algn="just" rtl="1"/>
            <a:r>
              <a:rPr lang="fa-IR" dirty="0" smtClean="0">
                <a:cs typeface="B Nazanin" pitchFamily="2" charset="-78"/>
              </a:rPr>
              <a:t>در اين مرحله معلم رشتة كار را به دست دانش آموزان مي دهد.</a:t>
            </a:r>
          </a:p>
          <a:p>
            <a:pPr algn="just" rtl="1"/>
            <a:r>
              <a:rPr lang="fa-IR" dirty="0" smtClean="0">
                <a:cs typeface="B Nazanin" pitchFamily="2" charset="-78"/>
              </a:rPr>
              <a:t>دانش آموزان براي كار وفعاليت انجام شده توصيف منطقي و مستدل ارائه مي دهند و به توصيف مشاهدات مي پردازند</a:t>
            </a:r>
          </a:p>
          <a:p>
            <a:pPr algn="just" rtl="1"/>
            <a:endParaRPr lang="fa-IR" dirty="0">
              <a:cs typeface="B Nazanin" pitchFamily="2" charset="-78"/>
            </a:endParaRPr>
          </a:p>
          <a:p>
            <a:pPr algn="just" rtl="1"/>
            <a:r>
              <a:rPr lang="fa-IR" dirty="0" smtClean="0">
                <a:cs typeface="B Nazanin" pitchFamily="2" charset="-78"/>
              </a:rPr>
              <a:t>آنان مي كوشند تا از معلم سوال كنند ولي معلم پاسخ نميدهد و تلاش مي كند با توصيف، دانش آموز به دنبال نام علمي حشره بگردد.</a:t>
            </a:r>
          </a:p>
          <a:p>
            <a:pPr algn="just" rtl="1"/>
            <a:endParaRPr lang="en-US" dirty="0">
              <a:cs typeface="B Nazanin" pitchFamily="2" charset="-7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714356"/>
            <a:ext cx="8229600" cy="4525963"/>
          </a:xfrm>
        </p:spPr>
        <p:txBody>
          <a:bodyPr/>
          <a:lstStyle/>
          <a:p>
            <a:pPr algn="r" rtl="1"/>
            <a:r>
              <a:rPr lang="fa-IR" dirty="0" smtClean="0">
                <a:cs typeface="B Nazanin" pitchFamily="2" charset="-78"/>
              </a:rPr>
              <a:t>شاگردان اطلاعاتي را به دست آورده اند .آن ها حشرات را پيدا كرده اند، مشاهده دقيق انجام داده اند و مشاهدات خود را توصيف كرده اند.</a:t>
            </a:r>
          </a:p>
          <a:p>
            <a:pPr algn="r" rtl="1"/>
            <a:endParaRPr lang="fa-IR" dirty="0">
              <a:cs typeface="B Nazanin" pitchFamily="2" charset="-78"/>
            </a:endParaRPr>
          </a:p>
          <a:p>
            <a:pPr algn="r" rtl="1"/>
            <a:r>
              <a:rPr lang="fa-IR" dirty="0" smtClean="0">
                <a:cs typeface="B Nazanin" pitchFamily="2" charset="-78"/>
              </a:rPr>
              <a:t>فقط نام علمي را نمي دانند و معلم بايد به عنوان يك راز آن را تا آخر برنامه نگه دارد.</a:t>
            </a:r>
            <a:endParaRPr lang="en-US" dirty="0">
              <a:cs typeface="B Nazanin" pitchFamily="2" charset="-7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Nazanin" pitchFamily="2" charset="-78"/>
              </a:rPr>
              <a:t>مرحلة چهارم: شرح و بسط</a:t>
            </a:r>
            <a:endParaRPr lang="en-US" dirty="0">
              <a:cs typeface="B Nazanin" pitchFamily="2" charset="-78"/>
            </a:endParaRPr>
          </a:p>
        </p:txBody>
      </p:sp>
      <p:sp>
        <p:nvSpPr>
          <p:cNvPr id="3" name="Content Placeholder 2"/>
          <p:cNvSpPr>
            <a:spLocks noGrp="1"/>
          </p:cNvSpPr>
          <p:nvPr>
            <p:ph idx="1"/>
          </p:nvPr>
        </p:nvSpPr>
        <p:spPr/>
        <p:txBody>
          <a:bodyPr/>
          <a:lstStyle/>
          <a:p>
            <a:pPr algn="just" rtl="1"/>
            <a:r>
              <a:rPr lang="fa-IR" dirty="0" smtClean="0">
                <a:cs typeface="B Nazanin" pitchFamily="2" charset="-78"/>
              </a:rPr>
              <a:t>در اين مرحله مثالهاي اضافي و موارد بيشتري دربارة مفاهيم اصلي درس ارائه و از دانش آموزان خواسته مي شود تا از آموخته ها و يادگيري هاي قبلي براي گسترش و بسط و تعميم به ديگر مفاهيم استفاده كنند.</a:t>
            </a:r>
          </a:p>
          <a:p>
            <a:pPr algn="just" rtl="1"/>
            <a:endParaRPr lang="fa-IR" dirty="0">
              <a:cs typeface="B Nazanin" pitchFamily="2" charset="-78"/>
            </a:endParaRPr>
          </a:p>
          <a:p>
            <a:pPr algn="just" rtl="1"/>
            <a:r>
              <a:rPr lang="fa-IR" dirty="0" smtClean="0">
                <a:cs typeface="B Nazanin" pitchFamily="2" charset="-78"/>
              </a:rPr>
              <a:t>دراين مرحله معلم دانش آموزان را براي تلاش بيشتر و بررسي دقيق تر هدايت كرده است.</a:t>
            </a:r>
            <a:endParaRPr lang="en-US" dirty="0">
              <a:cs typeface="B Nazanin" pitchFamily="2" charset="-78"/>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dirty="0" smtClean="0">
                <a:cs typeface="B Nazanin" pitchFamily="2" charset="-78"/>
              </a:rPr>
              <a:t>مرحله پنجم: ارزشيابي</a:t>
            </a:r>
            <a:endParaRPr lang="en-US" dirty="0">
              <a:cs typeface="B Nazanin" pitchFamily="2" charset="-78"/>
            </a:endParaRPr>
          </a:p>
        </p:txBody>
      </p:sp>
      <p:sp>
        <p:nvSpPr>
          <p:cNvPr id="3" name="Content Placeholder 2"/>
          <p:cNvSpPr>
            <a:spLocks noGrp="1"/>
          </p:cNvSpPr>
          <p:nvPr>
            <p:ph idx="1"/>
          </p:nvPr>
        </p:nvSpPr>
        <p:spPr/>
        <p:txBody>
          <a:bodyPr>
            <a:normAutofit lnSpcReduction="10000"/>
          </a:bodyPr>
          <a:lstStyle/>
          <a:p>
            <a:pPr algn="just" rtl="1"/>
            <a:r>
              <a:rPr lang="fa-IR" dirty="0" smtClean="0">
                <a:cs typeface="B Nazanin" pitchFamily="2" charset="-78"/>
              </a:rPr>
              <a:t>ساخت گرايان معتقدند كه در سنجش، رتبه بندي دانش آموزان بر اساس آزمون هاي چند گزينه اي و معياري روش مناسبي نيست و بايد از آزمون هاي باز پاسخ و برنامه هاي مبتني بر عملكردي استفاده كرد.</a:t>
            </a:r>
          </a:p>
          <a:p>
            <a:pPr algn="just" rtl="1"/>
            <a:r>
              <a:rPr lang="fa-IR" dirty="0" smtClean="0">
                <a:cs typeface="B Nazanin" pitchFamily="2" charset="-78"/>
              </a:rPr>
              <a:t> همچنين، سنجش و ارزشيابي را بخشي از فرايند يادگيري مي دانند كه موجب مي شود دانش آموز بيشتر بتواند درباره ميزان پيشرفت تحصيلي خود قضاوت كند.</a:t>
            </a:r>
          </a:p>
          <a:p>
            <a:pPr algn="just" rtl="1"/>
            <a:r>
              <a:rPr lang="fa-IR" dirty="0" smtClean="0">
                <a:cs typeface="B Nazanin" pitchFamily="2" charset="-78"/>
              </a:rPr>
              <a:t>ارزشيابي مستمر در طول انجام دادن فعاليت و از مرحله اول آغاز مي شود.</a:t>
            </a:r>
            <a:endParaRPr lang="en-US" dirty="0">
              <a:cs typeface="B Nazanin" pitchFamily="2" charset="-78"/>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