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Master+xml" PartName="/ppt/notesMasters/notesMaster1.xml"/>
  <Override ContentType="application/vnd.openxmlformats-officedocument.presentationml.viewProps+xml" PartName="/ppt/viewProps1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6858000" cy="9144000"/>
  <p:defaultTextStyle>
    <a:defPPr lvl="0">
      <a:defRPr lang="en-US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5" Type="http://schemas.openxmlformats.org/officeDocument/2006/relationships/notesMaster" Target="notesMasters/notesMaster1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4" Type="http://schemas.openxmlformats.org/officeDocument/2006/relationships/slide" Target="slides/slide8.xml"/><Relationship Id="rId7" Type="http://schemas.openxmlformats.org/officeDocument/2006/relationships/slide" Target="slides/slide9.xml"/><Relationship Id="rId2" Type="http://schemas.openxmlformats.org/officeDocument/2006/relationships/viewProps" Target="viewProps1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8" Type="http://schemas.openxmlformats.org/officeDocument/2006/relationships/slide" Target="slides/slide2.xml"/><Relationship Id="rId4" Type="http://schemas.openxmlformats.org/officeDocument/2006/relationships/slideMaster" Target="slideMasters/slideMaster1.xml"/><Relationship Id="rId3" Type="http://schemas.openxmlformats.org/officeDocument/2006/relationships/presProps" Target="presProps1.xml"/><Relationship Id="rId9" Type="http://schemas.openxmlformats.org/officeDocument/2006/relationships/slide" Target="slides/slide3.xml"/><Relationship Id="rId6" Type="http://schemas.openxmlformats.org/officeDocument/2006/relationships/slide" Target="slides/slide1.xml"/><Relationship Id="rId1" Type="http://schemas.openxmlformats.org/officeDocument/2006/relationships/theme" Target="theme/them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n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" name="Google Shape;13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g4e10ef86638d6db7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" name="Google Shape;16;g4e10ef86638d6db7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E0928-D314-4B4E-B6D9-964C44483E77}" type="datetimeFigureOut">
              <a:rPr lang="en-US" smtClean="0"/>
              <a:t>4/17/2020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F736-466B-4F0B-ACE7-AE4FF70D29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7772400" cy="1470025"/>
          </a:xfrm>
        </p:spPr>
        <p:txBody>
          <a:bodyPr/>
          <a:lstStyle/>
          <a:p>
            <a:r>
              <a:rPr lang="fa-IR" dirty="0" smtClean="0">
                <a:latin typeface=" b nzanin"/>
                <a:cs typeface="B Nazanin" pitchFamily="2" charset="-78"/>
              </a:rPr>
              <a:t> روش حل مسئله ( مدل جان ديويي)</a:t>
            </a:r>
            <a:endParaRPr lang="en-US" dirty="0">
              <a:latin typeface=" b nzanin"/>
              <a:cs typeface="B Nazanin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2500306"/>
            <a:ext cx="6400800" cy="1752600"/>
          </a:xfrm>
        </p:spPr>
        <p:txBody>
          <a:bodyPr/>
          <a:lstStyle/>
          <a:p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پايه تحصيلي پنجم </a:t>
            </a:r>
          </a:p>
          <a:p>
            <a:r>
              <a:rPr lang="fa-IR" dirty="0" smtClean="0">
                <a:solidFill>
                  <a:schemeClr val="tx1"/>
                </a:solidFill>
                <a:cs typeface="B Nazanin" pitchFamily="2" charset="-78"/>
              </a:rPr>
              <a:t>موضوع: نور و رنگ</a:t>
            </a:r>
            <a:endParaRPr lang="en-US" dirty="0">
              <a:solidFill>
                <a:schemeClr val="tx1"/>
              </a:solidFill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مرحلة نخست: مشخص كردن مسئله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1"/>
            <a:r>
              <a:rPr lang="fa-IR" dirty="0" smtClean="0">
                <a:cs typeface="B Nazanin" pitchFamily="2" charset="-78"/>
              </a:rPr>
              <a:t>معلم به دانش آموزان خود مي گويد كه قرار است با يك روش علمي به بررسي مسئله اي بپردازيم</a:t>
            </a:r>
          </a:p>
          <a:p>
            <a:pPr algn="just" rtl="1"/>
            <a:endParaRPr lang="fa-IR" dirty="0">
              <a:cs typeface="B Nazanin" pitchFamily="2" charset="-78"/>
            </a:endParaRPr>
          </a:p>
          <a:p>
            <a:pPr algn="just" rtl="1"/>
            <a:r>
              <a:rPr lang="fa-IR" dirty="0" smtClean="0">
                <a:cs typeface="B Nazanin" pitchFamily="2" charset="-78"/>
              </a:rPr>
              <a:t>مسئله امروز ما اين است:رنگين كمان چيست؟ چه عاملي سبب به وجود آمدن رنگين كمان مي شود؟ آيا ما هم مي توانيم رنگين كمان درست كنيم؟</a:t>
            </a:r>
          </a:p>
          <a:p>
            <a:pPr algn="just" rtl="1"/>
            <a:endParaRPr lang="fa-IR" dirty="0">
              <a:cs typeface="B Nazanin" pitchFamily="2" charset="-78"/>
            </a:endParaRPr>
          </a:p>
          <a:p>
            <a:pPr algn="just" rtl="1"/>
            <a:r>
              <a:rPr lang="fa-IR" dirty="0" smtClean="0">
                <a:cs typeface="B Nazanin" pitchFamily="2" charset="-78"/>
              </a:rPr>
              <a:t>معلم: همة واژه هاي به كار رفته در اين مسئله را درك         مي كنيد اما اگر در مورد مفاهيم اشكالي داريد، سوال كنيد.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>
                <a:cs typeface="B Nazanin" pitchFamily="2" charset="-78"/>
              </a:rPr>
              <a:t>مرحلة دوم: جمع آوري اطلاعات براي ساخت فرضيه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 smtClean="0">
                <a:cs typeface="B Nazanin" pitchFamily="2" charset="-78"/>
              </a:rPr>
              <a:t>دانش آموزان براي به دست آوردن پاسخ سوالها بايد ازطريق مطالعة كتاب و گفتگو با دوستان به جمع آوري اطلاعات بپردازد.</a:t>
            </a:r>
          </a:p>
          <a:p>
            <a:pPr algn="just" rtl="1"/>
            <a:endParaRPr lang="fa-IR" dirty="0">
              <a:cs typeface="B Nazanin" pitchFamily="2" charset="-78"/>
            </a:endParaRPr>
          </a:p>
          <a:p>
            <a:pPr algn="ctr" rtl="1"/>
            <a:r>
              <a:rPr lang="fa-IR" dirty="0" smtClean="0">
                <a:cs typeface="B Nazanin" pitchFamily="2" charset="-78"/>
              </a:rPr>
              <a:t>ارائه يك فرض به پيش دانسته هايي نياز دارد.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مرحلة سوم: فرضيه سازي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 smtClean="0">
                <a:cs typeface="B Nazanin" pitchFamily="2" charset="-78"/>
              </a:rPr>
              <a:t>پس از بررسي مقدماتي هر يك از دانش آموزان به صورت انفرادي يا گروهي ( ترجيحا</a:t>
            </a:r>
            <a:r>
              <a:rPr lang="en-US" dirty="0" smtClean="0">
                <a:cs typeface="B Nazanin" pitchFamily="2" charset="-78"/>
              </a:rPr>
              <a:t>”</a:t>
            </a:r>
            <a:r>
              <a:rPr lang="fa-IR" dirty="0" smtClean="0">
                <a:cs typeface="B Nazanin" pitchFamily="2" charset="-78"/>
              </a:rPr>
              <a:t>)، فرضيه هايي پيش نهاد         مي شود.</a:t>
            </a:r>
          </a:p>
          <a:p>
            <a:pPr algn="just" rtl="1"/>
            <a:r>
              <a:rPr lang="fa-IR" dirty="0" smtClean="0">
                <a:cs typeface="B Nazanin" pitchFamily="2" charset="-78"/>
              </a:rPr>
              <a:t>طبيعي است كه ممكن است بيشتر فرضيه ها نادرست باشد اما لذت روش حل مسئله در اين است كه با تحقيق و بررسي علمي به درستي يا نادرستي فرضيه ها پي ببريم.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>
                <a:cs typeface="B Nazanin" pitchFamily="2" charset="-78"/>
              </a:rPr>
              <a:t>هر نتيجه اي اعم از مثبت يا منفي از اعتبار علمي فعاليت نمي كاهد.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 smtClean="0">
                <a:cs typeface="B Nazanin" pitchFamily="2" charset="-78"/>
              </a:rPr>
              <a:t>فرضيه هاي دانش آموزان مي تواند به صورت زير باشد:</a:t>
            </a:r>
          </a:p>
          <a:p>
            <a:pPr algn="just" rtl="1"/>
            <a:r>
              <a:rPr lang="fa-IR" dirty="0" smtClean="0">
                <a:cs typeface="B Nazanin" pitchFamily="2" charset="-78"/>
              </a:rPr>
              <a:t>گروه يك: دليل شكل گيري رنگين كمان نوع آب و هواي موجود است.</a:t>
            </a:r>
          </a:p>
          <a:p>
            <a:pPr algn="just" rtl="1"/>
            <a:r>
              <a:rPr lang="fa-IR" dirty="0" smtClean="0">
                <a:cs typeface="B Nazanin" pitchFamily="2" charset="-78"/>
              </a:rPr>
              <a:t>گروه دو: دليل تشكيل رنگين كمان وجود ذرات ريز آب در هواست</a:t>
            </a:r>
          </a:p>
          <a:p>
            <a:pPr algn="just" rtl="1"/>
            <a:r>
              <a:rPr lang="fa-IR" dirty="0" smtClean="0">
                <a:cs typeface="B Nazanin" pitchFamily="2" charset="-78"/>
              </a:rPr>
              <a:t>گروه سه: نور خورشيد در شكل گيري رنگين كمان تاثير دارد.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مرحلة چهارم: آزمايش فرضيه است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 smtClean="0">
                <a:cs typeface="B Nazanin" pitchFamily="2" charset="-78"/>
              </a:rPr>
              <a:t>در اين مرحله معلم از دانش آموزان مي خواهد با استفاده از وسايل يا دلايل نظري از فرضيه هاي خود دفاع كنند.</a:t>
            </a:r>
          </a:p>
          <a:p>
            <a:pPr algn="just" rtl="1"/>
            <a:endParaRPr lang="fa-IR" dirty="0">
              <a:cs typeface="B Nazanin" pitchFamily="2" charset="-78"/>
            </a:endParaRPr>
          </a:p>
          <a:p>
            <a:pPr algn="just" rtl="1"/>
            <a:r>
              <a:rPr lang="fa-IR" dirty="0" smtClean="0">
                <a:cs typeface="B Nazanin" pitchFamily="2" charset="-78"/>
              </a:rPr>
              <a:t>منظور از </a:t>
            </a:r>
            <a:r>
              <a:rPr lang="fa-IR" dirty="0" smtClean="0">
                <a:cs typeface="B Nazanin" pitchFamily="2" charset="-78"/>
              </a:rPr>
              <a:t>بررسي فرضيه اين است كه دانش آموزان متغيرهاي اعلام شده در فرضيه ها را در محيط هاي گوناگون آزمايش كنند.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مرحله پنجم: نتيجه گيري، تعميم و كاربرد</a:t>
            </a:r>
            <a:endParaRPr lang="en-US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Nazanin" pitchFamily="2" charset="-78"/>
              </a:rPr>
              <a:t>معلم از دانش آموزان به خاطر تلاششان تشكر مي كند و بدون فكر به نتايج تلاش آنها را مثبت ارزيابي مي كند</a:t>
            </a:r>
          </a:p>
          <a:p>
            <a:pPr algn="r" rtl="1"/>
            <a:endParaRPr lang="fa-IR" dirty="0">
              <a:cs typeface="B Nazanin" pitchFamily="2" charset="-78"/>
            </a:endParaRPr>
          </a:p>
          <a:p>
            <a:pPr algn="r" rtl="1"/>
            <a:r>
              <a:rPr lang="fa-IR" dirty="0" smtClean="0">
                <a:cs typeface="B Nazanin" pitchFamily="2" charset="-78"/>
              </a:rPr>
              <a:t>حالا هريك از گروهها مراحل انجام دادن فرضيه خود را بيان مي كنند و نتايج را ذكر مي كنند. بقيه دانش آموزان هم گوش مي دهند و نظر خود رابيان مي كنند.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txBody>
          <a:bodyPr>
            <a:normAutofit/>
          </a:bodyPr>
          <a:lstStyle/>
          <a:p>
            <a:pPr algn="just" rtl="1"/>
            <a:r>
              <a:rPr lang="fa-IR" dirty="0" smtClean="0">
                <a:cs typeface="B Nazanin" pitchFamily="2" charset="-78"/>
              </a:rPr>
              <a:t>درجريان گزارش دادن گروه ها فرضيه هاي آنها بررسي و آزمايش مي شود.</a:t>
            </a:r>
          </a:p>
          <a:p>
            <a:pPr algn="just" rtl="1"/>
            <a:r>
              <a:rPr lang="fa-IR" dirty="0" smtClean="0">
                <a:cs typeface="B Nazanin" pitchFamily="2" charset="-78"/>
              </a:rPr>
              <a:t>تعميم و كاربرد آن است كه با انجام دادن آزمايش هاي مشابه به درستي فرضيه پي ببريم و بتوانيم آن را به همة موقعيت هاي مشابه تعميم دهيم.</a:t>
            </a:r>
          </a:p>
          <a:p>
            <a:pPr algn="just" rtl="1"/>
            <a:endParaRPr lang="fa-IR" dirty="0">
              <a:cs typeface="B Nazanin" pitchFamily="2" charset="-78"/>
            </a:endParaRPr>
          </a:p>
          <a:p>
            <a:pPr algn="just" rtl="1"/>
            <a:r>
              <a:rPr lang="fa-IR" dirty="0" smtClean="0">
                <a:cs typeface="B Nazanin" pitchFamily="2" charset="-78"/>
              </a:rPr>
              <a:t>در پايان درس: معلم بايد ذهن دانش آموزان را به اجراي مراحل تحقيق به روش حل مسئله در امور زندگي جلب كند.</a:t>
            </a:r>
            <a:endParaRPr lang="en-US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"/>
          <p:cNvSpPr txBox="1"/>
          <p:nvPr/>
        </p:nvSpPr>
        <p:spPr>
          <a:xfrm>
            <a:off x="914402" y="157062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a-IR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مرجع: کتاب روش تدریس علوم تجربی در دوره ابتدایی</a:t>
            </a:r>
            <a:endParaRPr sz="3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fa-IR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دکتر اکبر سلیمان نژاد</a:t>
            </a:r>
            <a:endParaRPr sz="3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